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859" r:id="rId3"/>
    <p:sldId id="1017" r:id="rId4"/>
    <p:sldId id="1021" r:id="rId5"/>
    <p:sldId id="1058" r:id="rId6"/>
    <p:sldId id="1029" r:id="rId7"/>
    <p:sldId id="1033" r:id="rId8"/>
    <p:sldId id="1057" r:id="rId9"/>
    <p:sldId id="1040" r:id="rId10"/>
    <p:sldId id="1041" r:id="rId11"/>
    <p:sldId id="1042" r:id="rId12"/>
    <p:sldId id="1043" r:id="rId13"/>
    <p:sldId id="1059" r:id="rId14"/>
    <p:sldId id="1060" r:id="rId15"/>
    <p:sldId id="1061" r:id="rId16"/>
    <p:sldId id="1063" r:id="rId17"/>
    <p:sldId id="1064" r:id="rId18"/>
    <p:sldId id="1065" r:id="rId19"/>
    <p:sldId id="1066" r:id="rId20"/>
    <p:sldId id="1094" r:id="rId21"/>
    <p:sldId id="1067" r:id="rId22"/>
    <p:sldId id="1068" r:id="rId23"/>
    <p:sldId id="1069" r:id="rId24"/>
    <p:sldId id="1070" r:id="rId25"/>
    <p:sldId id="1071" r:id="rId26"/>
    <p:sldId id="1072" r:id="rId27"/>
    <p:sldId id="1073" r:id="rId28"/>
    <p:sldId id="1074" r:id="rId29"/>
    <p:sldId id="1075" r:id="rId30"/>
    <p:sldId id="1076" r:id="rId31"/>
    <p:sldId id="1077" r:id="rId32"/>
    <p:sldId id="1078" r:id="rId33"/>
    <p:sldId id="1080" r:id="rId34"/>
    <p:sldId id="1079" r:id="rId35"/>
    <p:sldId id="1095" r:id="rId36"/>
    <p:sldId id="1081" r:id="rId37"/>
    <p:sldId id="1096" r:id="rId38"/>
    <p:sldId id="1083" r:id="rId39"/>
    <p:sldId id="1084" r:id="rId40"/>
    <p:sldId id="1097" r:id="rId41"/>
    <p:sldId id="1110" r:id="rId42"/>
    <p:sldId id="1085" r:id="rId43"/>
    <p:sldId id="1086" r:id="rId44"/>
    <p:sldId id="1089" r:id="rId45"/>
    <p:sldId id="1098" r:id="rId46"/>
    <p:sldId id="1087" r:id="rId47"/>
    <p:sldId id="1088" r:id="rId48"/>
    <p:sldId id="1090" r:id="rId49"/>
    <p:sldId id="1091" r:id="rId50"/>
    <p:sldId id="1092" r:id="rId51"/>
    <p:sldId id="1093" r:id="rId52"/>
    <p:sldId id="1051" r:id="rId53"/>
    <p:sldId id="1054" r:id="rId54"/>
    <p:sldId id="1055" r:id="rId55"/>
    <p:sldId id="1056" r:id="rId56"/>
    <p:sldId id="1100" r:id="rId57"/>
    <p:sldId id="1101" r:id="rId58"/>
    <p:sldId id="1102" r:id="rId59"/>
    <p:sldId id="1103" r:id="rId60"/>
    <p:sldId id="1109" r:id="rId61"/>
    <p:sldId id="1104" r:id="rId62"/>
    <p:sldId id="1105" r:id="rId6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notesMaster" Target="notesMasters/notesMaster1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11.png"/><Relationship Id="rId1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11.png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9.png"/><Relationship Id="rId2" Type="http://schemas.openxmlformats.org/officeDocument/2006/relationships/image" Target="../media/image11.png"/><Relationship Id="rId1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0.png"/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2.png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4.png"/><Relationship Id="rId3" Type="http://schemas.openxmlformats.org/officeDocument/2006/relationships/image" Target="../media/image10.png"/><Relationship Id="rId2" Type="http://schemas.openxmlformats.org/officeDocument/2006/relationships/image" Target="../media/image53.png"/><Relationship Id="rId1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2.png"/><Relationship Id="rId1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4.png"/><Relationship Id="rId1" Type="http://schemas.openxmlformats.org/officeDocument/2006/relationships/image" Target="../media/image65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7.png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5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11.png"/><Relationship Id="rId1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72.png"/><Relationship Id="rId3" Type="http://schemas.openxmlformats.org/officeDocument/2006/relationships/image" Target="../media/image10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6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3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牛顿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运动定律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超重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与失重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75432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8879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物体处于超重或失重状态时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物体所受的重力始终不变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只是物体对支持物的压力或对悬挂物的拉力发生了变化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看起来物重好像有所增大或减小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能否发生超重或失重现象与物体的速度方向无关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只取决于物体的加速度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636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5219" y="980728"/>
            <a:ext cx="1737360" cy="4057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190736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确定物体在竖直方向上的运动情况，某研究小组利用轻弹簧、刻度尺、钩码制作了一个测量加速度的装置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如图所示，轻弹簧上端固定在竖直放置的刻度尺的零刻度线处，不挂钩码时下端指针指在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位置；挂上质量为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的钩码后，平衡时指针指在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 cm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求弹簧的劲度系数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4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652" y="87561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13523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50 N/m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4297839"/>
            <a:ext cx="842082" cy="2999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当挂上钩码时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弹簧的伸长量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0.02 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由胡克定律有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kg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N/m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6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8887" y="4860909"/>
            <a:ext cx="840740" cy="299720"/>
          </a:xfrm>
          <a:prstGeom prst="rect">
            <a:avLst/>
          </a:prstGeom>
        </p:spPr>
      </p:pic>
      <p:pic>
        <p:nvPicPr>
          <p:cNvPr id="9" name="we462.jpg" descr="id:2147496371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9622" y="980728"/>
            <a:ext cx="177165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694792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将该装置挂在沿竖直方向运动的升降机中，发现指针指在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cm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位置，求此时升降机的加速度大小，并判断升降机的运动情况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5086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10 m/s</a:t>
            </a:r>
            <a:r>
              <a:rPr lang="en-US" altLang="zh-CN" b="1" baseline="30000" smtClean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加速上升或减速下降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0424" y="2013461"/>
            <a:ext cx="842082" cy="2999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39857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当升降机在竖直方向运动时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弹簧的形变量增大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胡克定律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弹簧的伸长量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0.04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此时弹簧弹力大于钩码的重力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钩码所受合力方向向上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则升降机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加速上升或减速下降的状态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以钩码为研究对象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由牛顿第二定律可得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6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8948" y="2584466"/>
            <a:ext cx="840740" cy="299720"/>
          </a:xfrm>
          <a:prstGeom prst="rect">
            <a:avLst/>
          </a:prstGeom>
        </p:spPr>
      </p:pic>
      <p:pic>
        <p:nvPicPr>
          <p:cNvPr id="7" name="we462.jpg" descr="id:214749637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1670" y="908720"/>
            <a:ext cx="177165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动力学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观点在连接体中的应用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连接体分类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弹簧连接体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情境通.eps" descr="id:21474963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774726" y="746120"/>
            <a:ext cx="8064896" cy="817167"/>
          </a:xfrm>
          <a:prstGeom prst="rect">
            <a:avLst/>
          </a:prstGeom>
        </p:spPr>
      </p:pic>
      <p:pic>
        <p:nvPicPr>
          <p:cNvPr id="5" name="情境1.eps" descr="id:2147496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72816"/>
            <a:ext cx="1228725" cy="431165"/>
          </a:xfrm>
          <a:prstGeom prst="rect">
            <a:avLst/>
          </a:prstGeom>
        </p:spPr>
      </p:pic>
      <p:pic>
        <p:nvPicPr>
          <p:cNvPr id="6" name="we472.jpg" descr="id:2147496413;FounderCES"/>
          <p:cNvPicPr/>
          <p:nvPr/>
        </p:nvPicPr>
        <p:blipFill rotWithShape="1">
          <a:blip r:embed="rId3"/>
          <a:srcRect b="48219"/>
          <a:stretch>
            <a:fillRect/>
          </a:stretch>
        </p:blipFill>
        <p:spPr>
          <a:xfrm>
            <a:off x="374326" y="3356992"/>
            <a:ext cx="5331891" cy="2319098"/>
          </a:xfrm>
          <a:prstGeom prst="rect">
            <a:avLst/>
          </a:prstGeom>
        </p:spPr>
      </p:pic>
      <p:pic>
        <p:nvPicPr>
          <p:cNvPr id="7" name="we472.jpg" descr="id:2147496413;FounderCES"/>
          <p:cNvPicPr/>
          <p:nvPr/>
        </p:nvPicPr>
        <p:blipFill rotWithShape="1">
          <a:blip r:embed="rId3"/>
          <a:srcRect t="55420"/>
          <a:stretch>
            <a:fillRect/>
          </a:stretch>
        </p:blipFill>
        <p:spPr>
          <a:xfrm>
            <a:off x="6311230" y="3543708"/>
            <a:ext cx="5331891" cy="199658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物物叠放连接体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473.jpg" descr="id:21474964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556792"/>
            <a:ext cx="5158288" cy="1145029"/>
          </a:xfrm>
          <a:prstGeom prst="rect">
            <a:avLst/>
          </a:prstGeom>
        </p:spPr>
      </p:pic>
      <p:pic>
        <p:nvPicPr>
          <p:cNvPr id="4" name="we473a.jpg" descr="id:21474964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11231" y="1468824"/>
            <a:ext cx="5472608" cy="1307924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8864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轻绳连接体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e474.jpg" descr="id:2147496434;FounderCES"/>
          <p:cNvPicPr/>
          <p:nvPr/>
        </p:nvPicPr>
        <p:blipFill rotWithShape="1">
          <a:blip r:embed="rId3"/>
          <a:srcRect b="53609"/>
          <a:stretch>
            <a:fillRect/>
          </a:stretch>
        </p:blipFill>
        <p:spPr>
          <a:xfrm>
            <a:off x="641031" y="3553138"/>
            <a:ext cx="5462747" cy="2160240"/>
          </a:xfrm>
          <a:prstGeom prst="rect">
            <a:avLst/>
          </a:prstGeom>
        </p:spPr>
      </p:pic>
      <p:pic>
        <p:nvPicPr>
          <p:cNvPr id="7" name="we474.jpg" descr="id:2147496434;FounderCES"/>
          <p:cNvPicPr/>
          <p:nvPr/>
        </p:nvPicPr>
        <p:blipFill rotWithShape="1">
          <a:blip r:embed="rId3"/>
          <a:srcRect t="51030"/>
          <a:stretch>
            <a:fillRect/>
          </a:stretch>
        </p:blipFill>
        <p:spPr>
          <a:xfrm>
            <a:off x="6167214" y="3337114"/>
            <a:ext cx="5462747" cy="228035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轻杆连接体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476.jpg" descr="id:21474964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054646" y="1412776"/>
            <a:ext cx="2268371" cy="223195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连接体的分析方法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90551" y="1577182"/>
          <a:ext cx="1180931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080119"/>
                <a:gridCol w="3024336"/>
                <a:gridCol w="4752528"/>
                <a:gridCol w="2952329"/>
              </a:tblGrid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适用条件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注意事项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优点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3577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整体法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系统内各物体保持相对静止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即各物体具有相同运动状态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只分析系统外力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不必分析系统内各物体间的相互作用力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便于求解系统受到的外加作用力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75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隔离法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系统内各物体的加速度不相同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要求计算系统内物体间的相互作用力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对于加速度大小相同、方向不同的连接体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应采用隔离法分析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求系统内各物体间的相互作用力时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可先用整体法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再用隔离法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便于求解系统内各物体间的相互作用力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景区中常见的滑索如图所示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研究游客在某一小段时间内沿钢索下滑这一过程，可将钢索简化为一直杆，将滑轮简化为套在杆上的环，滑轮与钢索间的摩擦力及游客所受空气阻力不可忽略，滑轮和悬挂绳的重力可忽略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游客在某一小段时间内匀速下滑，其状态可能是下列选项中的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64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817" y="836712"/>
            <a:ext cx="1203325" cy="387350"/>
          </a:xfrm>
          <a:prstGeom prst="rect">
            <a:avLst/>
          </a:prstGeom>
        </p:spPr>
      </p:pic>
      <p:pic>
        <p:nvPicPr>
          <p:cNvPr id="4" name="as911.jpg" descr="id:2147496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724" y="3434266"/>
            <a:ext cx="1777697" cy="1938950"/>
          </a:xfrm>
          <a:prstGeom prst="rect">
            <a:avLst/>
          </a:prstGeom>
        </p:spPr>
      </p:pic>
      <p:pic>
        <p:nvPicPr>
          <p:cNvPr id="5" name="we471.jpg" descr="id:2147496470;FounderCES"/>
          <p:cNvPicPr/>
          <p:nvPr/>
        </p:nvPicPr>
        <p:blipFill rotWithShape="1">
          <a:blip r:embed="rId3"/>
          <a:srcRect r="66066" b="46659"/>
          <a:stretch>
            <a:fillRect/>
          </a:stretch>
        </p:blipFill>
        <p:spPr>
          <a:xfrm>
            <a:off x="2705798" y="3108716"/>
            <a:ext cx="1643242" cy="2304256"/>
          </a:xfrm>
          <a:prstGeom prst="rect">
            <a:avLst/>
          </a:prstGeom>
        </p:spPr>
      </p:pic>
      <p:pic>
        <p:nvPicPr>
          <p:cNvPr id="6" name="we471.jpg" descr="id:2147496470;FounderCES"/>
          <p:cNvPicPr/>
          <p:nvPr/>
        </p:nvPicPr>
        <p:blipFill rotWithShape="1">
          <a:blip r:embed="rId3"/>
          <a:srcRect t="53340" r="59851"/>
          <a:stretch>
            <a:fillRect/>
          </a:stretch>
        </p:blipFill>
        <p:spPr>
          <a:xfrm>
            <a:off x="7215662" y="3397323"/>
            <a:ext cx="1944216" cy="2015649"/>
          </a:xfrm>
          <a:prstGeom prst="rect">
            <a:avLst/>
          </a:prstGeom>
        </p:spPr>
      </p:pic>
      <p:pic>
        <p:nvPicPr>
          <p:cNvPr id="7" name="we471.jpg" descr="id:2147496470;FounderCES"/>
          <p:cNvPicPr/>
          <p:nvPr/>
        </p:nvPicPr>
        <p:blipFill rotWithShape="1">
          <a:blip r:embed="rId3"/>
          <a:srcRect l="59213" b="46659"/>
          <a:stretch>
            <a:fillRect/>
          </a:stretch>
        </p:blipFill>
        <p:spPr>
          <a:xfrm>
            <a:off x="4794785" y="3108716"/>
            <a:ext cx="1975132" cy="2304256"/>
          </a:xfrm>
          <a:prstGeom prst="rect">
            <a:avLst/>
          </a:prstGeom>
        </p:spPr>
      </p:pic>
      <p:pic>
        <p:nvPicPr>
          <p:cNvPr id="8" name="we471.jpg" descr="id:2147496470;FounderCES"/>
          <p:cNvPicPr/>
          <p:nvPr/>
        </p:nvPicPr>
        <p:blipFill rotWithShape="1">
          <a:blip r:embed="rId3"/>
          <a:srcRect l="55019" t="53340"/>
          <a:stretch>
            <a:fillRect/>
          </a:stretch>
        </p:blipFill>
        <p:spPr>
          <a:xfrm>
            <a:off x="9605624" y="3397323"/>
            <a:ext cx="2178214" cy="2015649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535907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5698508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42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滑轮与钢索间的摩擦力及游客所受空气阻力不可忽略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以游客为研究对象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游客沿钢索向下做匀速直线运动时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受到重力、悬挂绳的拉力以及空气阻力作用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所以悬挂绳与竖直方向有一定的夹角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以游客为研究对象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根据受力情况判断悬挂绳与竖直方向夹角不为零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647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38537"/>
            <a:ext cx="840740" cy="299720"/>
          </a:xfrm>
          <a:prstGeom prst="rect">
            <a:avLst/>
          </a:prstGeom>
        </p:spPr>
      </p:pic>
      <p:pic>
        <p:nvPicPr>
          <p:cNvPr id="9" name="as911.jpg" descr="id:2147496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724" y="3434266"/>
            <a:ext cx="1777697" cy="1938950"/>
          </a:xfrm>
          <a:prstGeom prst="rect">
            <a:avLst/>
          </a:prstGeom>
        </p:spPr>
      </p:pic>
      <p:pic>
        <p:nvPicPr>
          <p:cNvPr id="10" name="we471.jpg" descr="id:2147496470;FounderCES"/>
          <p:cNvPicPr/>
          <p:nvPr/>
        </p:nvPicPr>
        <p:blipFill rotWithShape="1">
          <a:blip r:embed="rId3"/>
          <a:srcRect r="66066" b="46659"/>
          <a:stretch>
            <a:fillRect/>
          </a:stretch>
        </p:blipFill>
        <p:spPr>
          <a:xfrm>
            <a:off x="2705798" y="3108716"/>
            <a:ext cx="1643242" cy="2304256"/>
          </a:xfrm>
          <a:prstGeom prst="rect">
            <a:avLst/>
          </a:prstGeom>
        </p:spPr>
      </p:pic>
      <p:pic>
        <p:nvPicPr>
          <p:cNvPr id="11" name="we471.jpg" descr="id:2147496470;FounderCES"/>
          <p:cNvPicPr/>
          <p:nvPr/>
        </p:nvPicPr>
        <p:blipFill rotWithShape="1">
          <a:blip r:embed="rId3"/>
          <a:srcRect t="53340" r="59851"/>
          <a:stretch>
            <a:fillRect/>
          </a:stretch>
        </p:blipFill>
        <p:spPr>
          <a:xfrm>
            <a:off x="7215662" y="3397323"/>
            <a:ext cx="1944216" cy="2015649"/>
          </a:xfrm>
          <a:prstGeom prst="rect">
            <a:avLst/>
          </a:prstGeom>
        </p:spPr>
      </p:pic>
      <p:pic>
        <p:nvPicPr>
          <p:cNvPr id="12" name="we471.jpg" descr="id:2147496470;FounderCES"/>
          <p:cNvPicPr/>
          <p:nvPr/>
        </p:nvPicPr>
        <p:blipFill rotWithShape="1">
          <a:blip r:embed="rId3"/>
          <a:srcRect l="59213" b="46659"/>
          <a:stretch>
            <a:fillRect/>
          </a:stretch>
        </p:blipFill>
        <p:spPr>
          <a:xfrm>
            <a:off x="4794785" y="3108716"/>
            <a:ext cx="1975132" cy="2304256"/>
          </a:xfrm>
          <a:prstGeom prst="rect">
            <a:avLst/>
          </a:prstGeom>
        </p:spPr>
      </p:pic>
      <p:pic>
        <p:nvPicPr>
          <p:cNvPr id="13" name="we471.jpg" descr="id:2147496470;FounderCES"/>
          <p:cNvPicPr/>
          <p:nvPr/>
        </p:nvPicPr>
        <p:blipFill rotWithShape="1">
          <a:blip r:embed="rId3"/>
          <a:srcRect l="55019" t="53340"/>
          <a:stretch>
            <a:fillRect/>
          </a:stretch>
        </p:blipFill>
        <p:spPr>
          <a:xfrm>
            <a:off x="9605624" y="3397323"/>
            <a:ext cx="2178214" cy="2015649"/>
          </a:xfrm>
          <a:prstGeom prst="rect">
            <a:avLst/>
          </a:prstGeom>
        </p:spPr>
      </p:pic>
      <p:pic>
        <p:nvPicPr>
          <p:cNvPr id="14" name="箭头右下.eps" descr="id:21474964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460644"/>
            <a:ext cx="394970" cy="31051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轮为研究对象，滑轮受到钢索对其沿钢索向上的滑动摩擦力、钢索的支持力以及悬挂绳对其沿绳向下的拉力作用而处于平衡状态，所以悬挂绳沿钢索的分力必须与滑动摩擦力等大、反向，即悬挂绳沿钢索的分力必须沿钢索向下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因此悬挂绳与沿钢索向下方向的夹角小于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以滑轮为研究对象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根据平衡条件分析悬挂绳与钢索的夹角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911.jpg" descr="id:2147496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2724" y="4474630"/>
            <a:ext cx="1777697" cy="1938950"/>
          </a:xfrm>
          <a:prstGeom prst="rect">
            <a:avLst/>
          </a:prstGeom>
        </p:spPr>
      </p:pic>
      <p:pic>
        <p:nvPicPr>
          <p:cNvPr id="5" name="we471.jpg" descr="id:2147496470;FounderCES"/>
          <p:cNvPicPr/>
          <p:nvPr/>
        </p:nvPicPr>
        <p:blipFill rotWithShape="1">
          <a:blip r:embed="rId2"/>
          <a:srcRect r="66066" b="46659"/>
          <a:stretch>
            <a:fillRect/>
          </a:stretch>
        </p:blipFill>
        <p:spPr>
          <a:xfrm>
            <a:off x="2705798" y="4149080"/>
            <a:ext cx="1643242" cy="2304256"/>
          </a:xfrm>
          <a:prstGeom prst="rect">
            <a:avLst/>
          </a:prstGeom>
        </p:spPr>
      </p:pic>
      <p:pic>
        <p:nvPicPr>
          <p:cNvPr id="6" name="we471.jpg" descr="id:2147496470;FounderCES"/>
          <p:cNvPicPr/>
          <p:nvPr/>
        </p:nvPicPr>
        <p:blipFill rotWithShape="1">
          <a:blip r:embed="rId2"/>
          <a:srcRect t="53340" r="59851"/>
          <a:stretch>
            <a:fillRect/>
          </a:stretch>
        </p:blipFill>
        <p:spPr>
          <a:xfrm>
            <a:off x="7215662" y="4437687"/>
            <a:ext cx="1944216" cy="2015649"/>
          </a:xfrm>
          <a:prstGeom prst="rect">
            <a:avLst/>
          </a:prstGeom>
        </p:spPr>
      </p:pic>
      <p:pic>
        <p:nvPicPr>
          <p:cNvPr id="7" name="we471.jpg" descr="id:2147496470;FounderCES"/>
          <p:cNvPicPr/>
          <p:nvPr/>
        </p:nvPicPr>
        <p:blipFill rotWithShape="1">
          <a:blip r:embed="rId2"/>
          <a:srcRect l="59213" b="46659"/>
          <a:stretch>
            <a:fillRect/>
          </a:stretch>
        </p:blipFill>
        <p:spPr>
          <a:xfrm>
            <a:off x="4794785" y="4149080"/>
            <a:ext cx="1975132" cy="2304256"/>
          </a:xfrm>
          <a:prstGeom prst="rect">
            <a:avLst/>
          </a:prstGeom>
        </p:spPr>
      </p:pic>
      <p:pic>
        <p:nvPicPr>
          <p:cNvPr id="9" name="we471.jpg" descr="id:2147496470;FounderCES"/>
          <p:cNvPicPr/>
          <p:nvPr/>
        </p:nvPicPr>
        <p:blipFill rotWithShape="1">
          <a:blip r:embed="rId2"/>
          <a:srcRect l="55019" t="53340"/>
          <a:stretch>
            <a:fillRect/>
          </a:stretch>
        </p:blipFill>
        <p:spPr>
          <a:xfrm>
            <a:off x="9605624" y="4437687"/>
            <a:ext cx="2178214" cy="2015649"/>
          </a:xfrm>
          <a:prstGeom prst="rect">
            <a:avLst/>
          </a:prstGeom>
        </p:spPr>
      </p:pic>
      <p:pic>
        <p:nvPicPr>
          <p:cNvPr id="10" name="箭头右下.eps" descr="id:21474964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068960"/>
            <a:ext cx="394970" cy="3105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超重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视重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：指在弹簧测力计等量具上所看到的读数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：物理学中把物体对悬挂物的拉力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或对支持物的压力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大于物体所受重力的现象称为超重现象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产生超重现象的原因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向上的加速度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做向上加速或向下减速的运动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时，设支持物对物体的支持力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或悬绳对物体的拉力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，由牛顿第二定律可得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，由牛顿第三定律知，物体对支持物的压力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或对悬绳的拉力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动力学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中的图像问题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常见图像的分析方法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9650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8765" y="870139"/>
            <a:ext cx="1228725" cy="43116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1" y="2036759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681737"/>
                <a:gridCol w="9821255"/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根据图像的斜率判断加速度的大小和方向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进而根据牛顿第二定律求解合外力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首先要根据具体的物理情境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对物体进行受力分析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然后根据牛顿第二定律推导出两个量间的函数关系式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根据函数关系式结合图像分析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明确图像的斜率、截距的意义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从而由图像给出的信息求出未知量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1" y="980728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681737"/>
                <a:gridCol w="9821255"/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分析方法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要注意加速度的正负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正确分析每一个时间段的运动情况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然后结合物体受力情况根据牛顿第二定律列方程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要结合物体受到的力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根据牛顿第二定律求出加速度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分析每一个时间段的运动性质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常见的两类问题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已知物体在某一过程中所受的合力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或某个力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随时间变化的图像，分析物体的运动情况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已知物体在某一过程中速度或加速度随时间变化的图像，分析物体的受力情况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解决图像综合问题的关键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把图像与具体的题意、情境结合起来，明确图像的物理意义，明确图像所反映的物理过程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特别要注意图像中的一些特殊点，如图线与横、纵坐标轴的交点，图线的转折点，两图线的交点等所表示的物理意义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如图甲所示，水平地面上固定一倾角为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大小未知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、足够长的斜面，现将一小滑块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从斜面底端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点以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9.6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的初速度滑上斜面，其速度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随时间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以平行斜面向上为正方向，重力加速度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2522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斜面倾角的正弦值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小滑块与斜面间的动摩擦因数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小滑块沿斜面上滑的最大距离为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小滑块从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点开始上滑到返回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点经历的时间为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65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pic>
        <p:nvPicPr>
          <p:cNvPr id="5" name="ef659.jpg" descr="id:21474965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67010" y="2617034"/>
            <a:ext cx="2191575" cy="1584176"/>
          </a:xfrm>
          <a:prstGeom prst="rect">
            <a:avLst/>
          </a:prstGeom>
        </p:spPr>
      </p:pic>
      <p:pic>
        <p:nvPicPr>
          <p:cNvPr id="6" name="ef660.jpg" descr="id:21474965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263558" y="2636912"/>
            <a:ext cx="2334184" cy="20060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277222" y="422821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93566" y="457081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54" y="512737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zh-CN" alt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5289976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14420"/>
              </a:xfrm>
            </p:spPr>
            <p:txBody>
              <a:bodyPr/>
              <a:lstStyle/>
              <a:p>
                <a:pPr algn="dist">
                  <a:lnSpc>
                    <a:spcPct val="120000"/>
                  </a:lnSpc>
                  <a:tabLst>
                    <a:tab pos="1073150" algn="l"/>
                    <a:tab pos="5645150" algn="l"/>
                    <a:tab pos="986155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题图乙可知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小滑块上滑时的加速度大小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𝟗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9.6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下滑时的加速度大小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2.4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根据牛顿第二定律有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cos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>
                  <a:tabLst>
                    <a:tab pos="1073150" algn="l"/>
                    <a:tab pos="5645150" algn="l"/>
                    <a:tab pos="9861550" algn="l"/>
                  </a:tabLst>
                </a:pP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mg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sin 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cos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0.6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0.45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20000"/>
                  </a:lnSpc>
                  <a:tabLst>
                    <a:tab pos="1073150" algn="l"/>
                    <a:tab pos="5645150" algn="l"/>
                    <a:tab pos="986155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小滑块上滑的位移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9.6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4.8 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根据运动学公式有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 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则小滑块从开始运动到返回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点经历的时间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 s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14420"/>
              </a:xfrm>
              <a:blipFill rotWithShape="1">
                <a:blip r:embed="rId1"/>
                <a:stretch>
                  <a:fillRect l="-2" t="-861" r="1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65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0712" y="1084988"/>
            <a:ext cx="840740" cy="299720"/>
          </a:xfrm>
          <a:prstGeom prst="rect">
            <a:avLst/>
          </a:prstGeom>
        </p:spPr>
      </p:pic>
      <p:pic>
        <p:nvPicPr>
          <p:cNvPr id="4" name="ef659.jpg" descr="id:21474965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4616393"/>
            <a:ext cx="2191575" cy="1584176"/>
          </a:xfrm>
          <a:prstGeom prst="rect">
            <a:avLst/>
          </a:prstGeom>
        </p:spPr>
      </p:pic>
      <p:pic>
        <p:nvPicPr>
          <p:cNvPr id="5" name="ef660.jpg" descr="id:21474965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97326" y="4240966"/>
            <a:ext cx="2334184" cy="20060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37066" y="622757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427334" y="617486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动力学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中的临界值、极值问题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临界值或极值条件的标志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有些题目中有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等字眼，明显表明题述的过程中存在着临界点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若题目中有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取值范围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多长时间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多大距离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等词语，表明题述的过程中存在着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起止点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，而这些起止点往往就对应着临界状态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若题目中有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等字眼，表明题述的过程中存在着极值，这个极值点往往就是临界点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若题目要求解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稳定加速度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等，即是要求收尾加速度或收尾速度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3.eps" descr="id:21474965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四种典型临界条件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接触与脱离的临界条件：两物体相接触或脱离，临界条件是弹力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相对滑动的临界条件：两物体相接触且相对静止时，常存在着静摩擦力，则相对滑动的临界条件是静摩擦力达到最大值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绳子断裂与松弛的临界条件：绳子所能承受的拉力是有限度的，绳子断裂的临界条件是绳中拉力等于它所能承受的最大拉力；绳子松弛与拉紧的临界条件是绳中拉力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速度达到极值的临界条件：加速度等于零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处理临界问题的三种方法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546853"/>
          <a:ext cx="1150299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327445"/>
                <a:gridCol w="1017554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极限法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把物理问题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或过程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推向极端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从而使临界现象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或状态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暴露出来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以达到正确解决问题的目的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假设法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临界问题存在多种可能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特别是有非此即彼的两种可能时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或变化过程中可能出现临界条件、也可能不出现临界条件时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往往用假设法解决问题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数学法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将物理过程转化为数学表达式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根据数学表达式解出临界条件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图所示，质量均为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的两个木块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叠放在光滑的水平地面上，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接触面的倾角为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上加一水平推力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保持相对静止，一起向左做匀加速直线运动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对地面的压力可能小于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间的摩擦力一定增大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受到的摩擦力为零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受到的摩擦力方向沿斜面向下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012.jpg" descr="id:21474965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471470" y="2204864"/>
            <a:ext cx="3109125" cy="2160240"/>
          </a:xfrm>
          <a:prstGeom prst="rect">
            <a:avLst/>
          </a:prstGeom>
        </p:spPr>
      </p:pic>
      <p:pic>
        <p:nvPicPr>
          <p:cNvPr id="4" name="24典例3.eps" descr="id:21474965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63569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4798294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42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整体作为研究对象进行受力分析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可知整体在竖直方向上受力平衡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则由平衡条件有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由牛顿第三定律可知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对地面的压力为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保持相对静止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一起向左做匀加速直线运动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较小时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相对于木块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有向下滑动的趋势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摩擦力沿接触面向上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较大时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相对于木块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有向上滑动的趋势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摩擦力沿接触面向下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极限法分析力的变化情况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下.eps" descr="id:214749659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602720" y="3605268"/>
            <a:ext cx="394970" cy="310515"/>
          </a:xfrm>
          <a:prstGeom prst="rect">
            <a:avLst/>
          </a:prstGeom>
        </p:spPr>
      </p:pic>
      <p:pic>
        <p:nvPicPr>
          <p:cNvPr id="4" name="24解析.eps" descr="id:2147496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40972"/>
            <a:ext cx="840740" cy="299720"/>
          </a:xfrm>
          <a:prstGeom prst="rect">
            <a:avLst/>
          </a:prstGeom>
        </p:spPr>
      </p:pic>
      <p:pic>
        <p:nvPicPr>
          <p:cNvPr id="5" name="as1012.jpg" descr="id:21474965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4149080"/>
            <a:ext cx="3109125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失重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：物理学中把物体对悬挂物的拉力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或对支持物的压力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小于物体所受重力的现象称为失重现象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产生失重现象的原因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向下的加速度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做向下加速或向上减速的运动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时，设支持物对物体的支持力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或悬绳对物体的拉力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，由牛顿第二定律可得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，由牛顿第三定律知，物体对支持物的压力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或对悬绳的拉力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知识点2.eps" descr="id:214749389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360854" y="2955586"/>
                <a:ext cx="11485848" cy="3661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在竖直方向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由平衡条件可得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联立解得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b="1" i="1" u="wavy" dirty="0" err="1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u="wavy" dirty="0" err="1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u="wavy" dirty="0" err="1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num>
                      <m:den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𝐜𝐨𝐬</m:t>
                        </m:r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 </m:t>
                        </m:r>
                        <m:r>
                          <a:rPr lang="en-US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𝜽</m:t>
                        </m:r>
                      </m:den>
                    </m:f>
                  </m:oMath>
                </a14:m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若加速度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则木块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受到的摩擦力是零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若加速度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u="wavy" dirty="0" err="1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有相对于木块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向下滑动的趋势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dirty="0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数学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法</a:t>
                </a:r>
                <a:r>
                  <a:rPr lang="en-US" altLang="zh-CN" b="1" dirty="0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 i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dirty="0" err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 err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err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则木块</a:t>
                </a:r>
                <a:r>
                  <a:rPr lang="en-US" altLang="zh-CN" b="1" i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有相对于木块</a:t>
                </a:r>
                <a:r>
                  <a:rPr lang="en-US" altLang="zh-CN" b="1" i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向上滑动的趋势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木块</a:t>
                </a:r>
                <a:r>
                  <a:rPr lang="en-US" altLang="zh-CN" b="1" i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受到的摩擦力方向沿接触面向下</a:t>
                </a:r>
                <a:r>
                  <a:rPr lang="en-US" altLang="zh-CN" b="1" dirty="0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受到的摩擦力方向沿接触面向上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55586"/>
                <a:ext cx="11485848" cy="3661410"/>
              </a:xfrm>
              <a:prstGeom prst="rect">
                <a:avLst/>
              </a:prstGeom>
              <a:blipFill rotWithShape="1">
                <a:blip r:embed="rId1"/>
                <a:stretch>
                  <a:fillRect l="-2" t="-8" r="1" b="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8542664" cy="230695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增大的过程中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摩擦力可能增大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也可能先减小后反向增大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进行受力分析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的摩擦力沿接触面向上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对木块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的支持力为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则在水平方向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由牛顿第二定律可得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箭头右下.eps" descr="id:21474965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4839343"/>
            <a:ext cx="394970" cy="310515"/>
          </a:xfrm>
          <a:prstGeom prst="rect">
            <a:avLst/>
          </a:prstGeom>
        </p:spPr>
      </p:pic>
      <p:pic>
        <p:nvPicPr>
          <p:cNvPr id="4" name="as1012.jpg" descr="id:21474965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75526" y="980728"/>
            <a:ext cx="2798213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/>
          <p:nvPr/>
        </p:nvSpPr>
        <p:spPr bwMode="auto">
          <a:xfrm>
            <a:off x="360854" y="486916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不会发生滑动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一辆卡车的平板车厢上放置一个木箱，木箱与接触面间的动摩擦因数为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，卡车运行在一条平直的公路上，重力加速度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已知木箱所受的最大静摩擦力与滑动摩擦力相等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当卡车以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的加速度启动时，请分析说明木箱是否会发生滑动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66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8078" y="886407"/>
            <a:ext cx="1203325" cy="387350"/>
          </a:xfrm>
          <a:prstGeom prst="rect">
            <a:avLst/>
          </a:prstGeom>
        </p:spPr>
      </p:pic>
      <p:pic>
        <p:nvPicPr>
          <p:cNvPr id="4" name="we477.jpg" descr="id:21474966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3054444"/>
            <a:ext cx="3799190" cy="1760297"/>
          </a:xfrm>
          <a:prstGeom prst="rect">
            <a:avLst/>
          </a:prstGeom>
        </p:spPr>
      </p:pic>
      <p:pic>
        <p:nvPicPr>
          <p:cNvPr id="8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5063285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9344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卡车的加速度为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假设木箱与卡车间无相对滑动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则对于木箱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由牛顿第二定律可得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木箱所受的最大静摩擦力为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代入数据可知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假设成立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可知木箱不会发生滑动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66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30712" y="918659"/>
            <a:ext cx="840740" cy="299720"/>
          </a:xfrm>
          <a:prstGeom prst="rect">
            <a:avLst/>
          </a:prstGeom>
        </p:spPr>
      </p:pic>
      <p:pic>
        <p:nvPicPr>
          <p:cNvPr id="4" name="we477.jpg" descr="id:21474966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2636912"/>
            <a:ext cx="3799190" cy="1760297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当卡车遇到紧急情况而刹车，刹车停止后，司机下车发现木箱已经撞在驾驶室后边缘，已知木箱在车上滑行的距离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2.5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，刹车前卡车的车速为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 km/h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，求卡车刹车时的加速度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至少为多大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477.jpg" descr="id:21474966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68224" y="2604660"/>
            <a:ext cx="3799190" cy="1760297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4437112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5.625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m/s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4631237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02270"/>
              </a:xfrm>
            </p:spPr>
            <p:txBody>
              <a:bodyPr/>
              <a:lstStyle/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10731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刹车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过程中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卡车向前运动的距离为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若没有驾驶室的阻挡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木箱向前运动的距离为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𝒎𝒈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根据题意有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1073150" algn="l"/>
                    <a:tab pos="5940425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≥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5.625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02270"/>
              </a:xfrm>
              <a:blipFill rotWithShape="1">
                <a:blip r:embed="rId1"/>
                <a:stretch>
                  <a:fillRect l="-2" t="-29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96752"/>
            <a:ext cx="835902" cy="297919"/>
          </a:xfrm>
          <a:prstGeom prst="rect">
            <a:avLst/>
          </a:prstGeom>
        </p:spPr>
      </p:pic>
      <p:pic>
        <p:nvPicPr>
          <p:cNvPr id="7" name="we477.jpg" descr="id:21474966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68224" y="2863022"/>
            <a:ext cx="3799190" cy="1760297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传送带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：传送带始终以恒定的速率运行，物体和传送带之间的动摩擦因数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≠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4.eps" descr="id:21474966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7917" y="852695"/>
            <a:ext cx="1228725" cy="43116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188619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常见的传送带模型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水平传送带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当传送带水平时，应特别注意摩擦力的突变和物体运动状态的变化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静摩擦力达到最大值是物体和传送带恰好保持相对静止的临界状态；滑动摩擦力存在于发生相对运动的物体之间，因此物体与传送带速度相同时，摩擦力往往要发生突变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43711" y="4847004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885730"/>
                <a:gridCol w="3497613"/>
                <a:gridCol w="7119649"/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</a:tr>
              <a:tr h="10252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可能一直加速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可能先加速后匀速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匀速后摩擦力将变为零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323" y="5498378"/>
            <a:ext cx="2057777" cy="953128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052736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85730"/>
                <a:gridCol w="3209581"/>
                <a:gridCol w="7407681"/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F2E7"/>
                    </a:solidFill>
                  </a:tcPr>
                </a:tc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可能一直减速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也可能先减速再匀速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可能一直加速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也可能先加速再匀速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一直匀速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传送带较短时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滑块一直减速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传送带较长时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滑块会被传送带传回右端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时返回速度为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时返回速度为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0" name="ef667h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343" y="1657558"/>
            <a:ext cx="2838989" cy="129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ef668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012" y="3385750"/>
            <a:ext cx="2880320" cy="129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倾斜传送带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当传送带倾斜时，除了要注意摩擦力的突变和物体运动状态的变化外，还要注意物体与传送带之间的动摩擦因数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和传送带倾斜角度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之间的关系对物体受力的影响，从而正确判断物体的速度和传送带速度相等后物体的运动状态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2" y="3160846"/>
          <a:ext cx="1150299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327445"/>
                <a:gridCol w="2924060"/>
                <a:gridCol w="7251486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可能一直加速上滑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也可能先加速后匀速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匀速后滑动摩擦力将变为静摩擦力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无法上滑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37" name="ef669h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34" y="3933056"/>
            <a:ext cx="2664296" cy="114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908720"/>
          <a:ext cx="11521280" cy="5177840"/>
        </p:xfrm>
        <a:graphic>
          <a:graphicData uri="http://schemas.openxmlformats.org/drawingml/2006/table">
            <a:tbl>
              <a:tblPr firstRow="1" firstCol="1" bandRow="1"/>
              <a:tblGrid>
                <a:gridCol w="1329556"/>
                <a:gridCol w="2414859"/>
                <a:gridCol w="7776865"/>
              </a:tblGrid>
              <a:tr h="28287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4143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可能一直加速下滑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也可能先加速后匀速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匀速后滑动摩擦力将变为静摩擦力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先以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加速下滑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若传送带较长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将再以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加速下滑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0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可能一直加速下滑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加速度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也可能先加速后匀速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匀速后滑动摩擦力变为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静摩擦力</a:t>
                      </a:r>
                      <a:endParaRPr 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6" name="ef670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43" y="1982104"/>
            <a:ext cx="2120267" cy="140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5" name="ef671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80" y="4502384"/>
            <a:ext cx="2232248" cy="120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981493"/>
          <a:ext cx="1152128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080119"/>
                <a:gridCol w="2664296"/>
                <a:gridCol w="7776865"/>
              </a:tblGrid>
              <a:tr h="28287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828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先以较大的加速度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加速下滑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若传送带较长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将再以较小的加速度</a:t>
                      </a:r>
                      <a:r>
                        <a:rPr lang="en-US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加速下滑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一直匀速运动</a:t>
                      </a:r>
                      <a:endParaRPr 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可能一直减速下滑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加速度大小为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 </a:t>
                      </a:r>
                      <a:r>
                        <a:rPr lang="en-US" sz="2400" b="1" i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若传送带较长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可能先减速后匀速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匀速后滑动摩擦力变为静摩擦力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5" name="ef671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702" y="2558933"/>
            <a:ext cx="2448272" cy="132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完全失重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：竖直向下的加速度大小正好等于重力加速度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，物体对悬挂物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或对支持物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完全没有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作用力的现象，称为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完全失重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产生完全失重现象的原因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物体具有向下的加速度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时，物体对支持物的压力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或对悬绳的拉力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，物体处于完全失重状态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5" y="980728"/>
          <a:ext cx="1137726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312936"/>
                <a:gridCol w="2892100"/>
                <a:gridCol w="7172228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滑块可能的运动情况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情境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一直加速下滑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一直匀速下滑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可能一直减速下滑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可能先减速后反向加速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也可能先减速再反向加速最后匀速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ef672h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394" y="1906768"/>
            <a:ext cx="2433205" cy="130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分析传送带问题的两个关键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正确理解两个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：滑块所受滑动摩擦力的大小与滑块相对传送带的速度无关；滑块受到的合外力产生的加速度是相对地面的加速度，与传送带的运动状态无关，这是分析滑块在传送带上运动状态的基础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正确判定一个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转折点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：滑块与传送带共速时，摩擦力可能会发生突变，引起滑块运动状态发生变化，这是分析滑块在传送带上运动状态的关键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3411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河南林州市第一中学月考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如图所示，传送带与地面间夹角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 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，传送带以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的速度逆时针转动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在传送带上端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无初速度地放一个质量为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的黑色煤块，它与传送带之间的动摩擦因数为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，煤块在传送带上经过会留下黑色划痕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cos37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，重力加速度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煤块从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运动的时间；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5.eps" descr="id:21474966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203325" cy="387350"/>
          </a:xfrm>
          <a:prstGeom prst="rect">
            <a:avLst/>
          </a:prstGeom>
        </p:spPr>
      </p:pic>
      <p:pic>
        <p:nvPicPr>
          <p:cNvPr id="4" name="ef673h.jpg" descr="id:21474966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7134" y="3212976"/>
            <a:ext cx="3018144" cy="2376264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608939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 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6251994"/>
            <a:ext cx="842082" cy="2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9245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开始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阶段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煤块加速至与传送带速度相等时需要的时间为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煤块加速至与传送带速度相等时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煤块的位移为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加速到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时仍未到达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由题意得</a:t>
                </a:r>
                <a:r>
                  <a:rPr lang="en-US" altLang="zh-CN" b="1" i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37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0.75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dirty="0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分析</a:t>
                </a:r>
                <a:r>
                  <a:rPr lang="en-US" altLang="zh-CN" b="1" i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 err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dirty="0" err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之间的关系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判断煤块之后的运动情况</a:t>
                </a:r>
                <a:r>
                  <a:rPr lang="en-US" altLang="zh-CN" b="1" dirty="0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92450"/>
              </a:xfrm>
              <a:blipFill rotWithShape="1">
                <a:blip r:embed="rId1"/>
                <a:stretch>
                  <a:fillRect l="-2" t="-20" r="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66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0834" y="908720"/>
            <a:ext cx="840740" cy="299720"/>
          </a:xfrm>
          <a:prstGeom prst="rect">
            <a:avLst/>
          </a:prstGeom>
        </p:spPr>
      </p:pic>
      <p:pic>
        <p:nvPicPr>
          <p:cNvPr id="4" name="箭头右下.eps" descr="id:21474966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7142" y="3275045"/>
            <a:ext cx="394970" cy="310515"/>
          </a:xfrm>
          <a:prstGeom prst="rect">
            <a:avLst/>
          </a:prstGeom>
        </p:spPr>
      </p:pic>
      <p:pic>
        <p:nvPicPr>
          <p:cNvPr id="6" name="ef673h.jpg" descr="id:21474966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27054" y="4005064"/>
            <a:ext cx="3018144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8506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则煤块不能与传送带一起做匀速直线运动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对煤块受力分析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由牛顿第二定律得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μmg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 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m/s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设共速后煤块滑动到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的时间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 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舍去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85060"/>
              </a:xfrm>
              <a:blipFill rotWithShape="1">
                <a:blip r:embed="rId1"/>
                <a:stretch>
                  <a:fillRect l="-2" t="-26" r="1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若传送带逆时针转动的速度可以调节，煤块从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的最短时间；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73h.jpg" descr="id:21474966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61238" y="1565562"/>
            <a:ext cx="3018144" cy="23762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1"/>
              <p:cNvSpPr txBox="1"/>
              <p:nvPr/>
            </p:nvSpPr>
            <p:spPr bwMode="auto">
              <a:xfrm>
                <a:off x="360854" y="3255823"/>
                <a:ext cx="11485848" cy="987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10731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s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55823"/>
                <a:ext cx="11485848" cy="987578"/>
              </a:xfrm>
              <a:prstGeom prst="rect">
                <a:avLst/>
              </a:prstGeom>
              <a:blipFill rotWithShape="1">
                <a:blip r:embed="rId2"/>
                <a:stretch>
                  <a:fillRect l="-2" t="-18" r="1" b="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3705728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4112487"/>
                <a:ext cx="11485848" cy="1332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增加传送带的速度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能使煤块一直以加速度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做匀加速运动时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煤块从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lang="en-US" altLang="zh-CN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的时间最短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𝐦𝐢𝐧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代入数据解得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12487"/>
                <a:ext cx="11485848" cy="1332737"/>
              </a:xfrm>
              <a:prstGeom prst="rect">
                <a:avLst/>
              </a:prstGeom>
              <a:blipFill rotWithShape="1">
                <a:blip r:embed="rId4"/>
                <a:stretch>
                  <a:fillRect l="-2" t="-17" r="1" b="-204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667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1383" y="4275087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煤块从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的过程中在传送带上形成划痕的长度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73h.jpg" descr="id:21474966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58493" y="1340284"/>
            <a:ext cx="2560849" cy="2016224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805548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smtClean="0">
                <a:solidFill>
                  <a:srgbClr val="000000"/>
                </a:solidFill>
                <a:ea typeface="Cambria Math" panose="020405030504060302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 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424" y="2968149"/>
            <a:ext cx="842082" cy="29999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3303568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开始阶段煤块的速度小于传送带速度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煤块相对传送带向上运动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煤块与传送带的相对位移大小为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故煤块相对传送带上滑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共速后煤块的速度大于传送带速度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煤块相对传送带向下运动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煤块相对于传送带的位移大小为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代入数据解得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即煤块相对传送带下滑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故传送带表面留下黑色划痕的长度为</a:t>
            </a:r>
            <a:r>
              <a:rPr lang="en-US" altLang="zh-CN" b="1" i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u="wavy" baseline="-25000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求传送带上划痕长度时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要留意多过程中运动轨迹可能有所重叠</a:t>
            </a:r>
            <a:r>
              <a:rPr lang="en-US" altLang="zh-CN" b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66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017" y="3466168"/>
            <a:ext cx="840740" cy="299720"/>
          </a:xfrm>
          <a:prstGeom prst="rect">
            <a:avLst/>
          </a:prstGeom>
        </p:spPr>
      </p:pic>
      <p:pic>
        <p:nvPicPr>
          <p:cNvPr id="8" name="箭头右下.eps" descr="id:21474966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5172" y="6162716"/>
            <a:ext cx="394970" cy="310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木板模型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个物体上下叠放，由于存在相对运动或相对运动趋势，两物体间就有相互作用的摩擦力，从而产生力和运动的关系问题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一般解题步骤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分析滑块和木板的受力情况，根据牛顿第二定律分别求出滑块和木板的加速度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对滑块和木板运动情况进行分析，找出滑块和木板之间的位移关系或速度关系，特别注意滑块和木板的位移都是相对地面的位移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5.eps" descr="id:214749670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228725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滑块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木板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类问题的关键点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判断滑块与木板间是否存在相对滑动是解题的切入点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根据相对运动方向，分析滑块与木板各自所受摩擦力的方向，进而由牛顿第二定律求出各自的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包括大小和方向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是解题的着眼点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计算木板受到的摩擦力是解题的易错点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分析滑块是否滑离木板是解题的难点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332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滑块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木板模型常见问题分类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设最大静摩擦力等于滑动摩擦力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水平面光滑，外力作用在滑块上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临界条件分析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之间的摩擦力刚好为最大静摩擦力时，对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受力分析，由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牛顿第二定律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，可知其与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保持相对静止的最大加速度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整体受力分析，此时的外力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3322"/>
              </a:xfrm>
              <a:blipFill rotWithShape="1">
                <a:blip r:embed="rId1"/>
                <a:stretch>
                  <a:fillRect l="-2" t="-12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f674h.jpg" descr="id:2147496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2204864"/>
            <a:ext cx="4184015" cy="1079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超重和失重的方法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1" y="2252816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036030"/>
                <a:gridCol w="946696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从受力的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当物体所受向上的拉力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或支持力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大于重力时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物体处于超重状态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小于重力时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物体处于失重状态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等于零时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物体处于完全失重状态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从加速度的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当物体具有向上的加速度时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物体处于超重状态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具有向下的加速度时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物体处于失重状态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向下的加速度等于重力加速度时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物体处于完全失重状态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从速度的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角度判断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物体向上加速或向下减速时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处于超重状态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物体向下加速或向上减速时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处于失重状态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660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相对静止共同加速，且加速度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发生相对运动，且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66005"/>
              </a:xfrm>
              <a:blipFill rotWithShape="1">
                <a:blip r:embed="rId1"/>
                <a:stretch>
                  <a:fillRect l="-2" t="-28" r="1" b="-3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f674h.jpg" descr="id:2147496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3212976"/>
            <a:ext cx="4184015" cy="10795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91084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水平面光滑，外力作用在木板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临界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条件分析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之间的摩擦力刚好为最大静摩擦力时，对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受力分析，由牛顿第二定律得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，可知其与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保持相对静止的最大加速度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整体受力分析，此时的外力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相对静止共同加速，且加速度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发生相对运动，且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𝝁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910849"/>
              </a:xfrm>
              <a:blipFill rotWithShape="1">
                <a:blip r:embed="rId1"/>
                <a:stretch>
                  <a:fillRect l="-2" t="-11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ef675h.jpg" descr="id:2147496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1472740"/>
            <a:ext cx="4248472" cy="948148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7943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水平面粗糙，外力作用在滑块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1050" b="1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10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endParaRPr lang="en-US" altLang="zh-CN" sz="10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临界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条件分析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与地面间的摩擦力达到最大静摩擦力时，对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整体受力分析，外力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，此时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整体刚好将要运动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之间的摩擦力达到最大静摩擦力时，对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受力分析，由牛顿第二定律得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，可知其与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保持相对静止的最大加速度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；对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整体受力分析，此时的外力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79430"/>
              </a:xfrm>
              <a:blipFill rotWithShape="1">
                <a:blip r:embed="rId1"/>
                <a:stretch>
                  <a:fillRect l="-2" t="-11" r="1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ef676h.jpg" descr="id:2147496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1340768"/>
            <a:ext cx="4752528" cy="1144631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590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均不动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保持相对静止共同加速运动，且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发生相对运动，且加速度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59041"/>
              </a:xfrm>
              <a:blipFill rotWithShape="1">
                <a:blip r:embed="rId1"/>
                <a:stretch>
                  <a:fillRect l="-2" t="-14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f676h.jpg" descr="id:21474967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4869160"/>
            <a:ext cx="4752528" cy="1144631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水平面粗糙，外力作用在木板上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与地面之间的摩擦力达到最大静摩擦力时，对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整体受力分析，外力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整体刚好将要运动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之间的摩擦力达到最大静摩擦力时，对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受力分析，由牛顿第二定律得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，可知其与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保持相对静止的最大加速度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；对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整体受力分析，此时的外力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77h.jpg" descr="id:21474967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90950" y="1340768"/>
            <a:ext cx="4248472" cy="948141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5636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运动分析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均不动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保持相对静止共同加速运动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发生相对运动，且加速度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  <a:tabLst>
                    <a:tab pos="594106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𝝁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g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56367"/>
              </a:xfrm>
              <a:blipFill rotWithShape="1">
                <a:blip r:embed="rId1"/>
                <a:stretch>
                  <a:fillRect l="-2" t="-16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ef677h.jpg" descr="id:21474967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4785115"/>
            <a:ext cx="4248472" cy="948141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滑块不滑离木板的临界条件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临界条件：滑块恰好滑到木板的边缘时，两者达到共同速度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如图所示，长木板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带动物块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恰好不从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上掉下的临界条件是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左端时二者速度恰好相等，位移关系为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78h.jpg" descr="id:21474967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65522" y="3193098"/>
            <a:ext cx="3309600" cy="1274263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如图所示，物块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可视为质点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带动长木板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恰好不从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上掉下的临界条件是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右端时二者速度恰好相等，位移关系为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79h.jpg" descr="id:21474967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7014" y="2060848"/>
            <a:ext cx="3168352" cy="124915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图甲所示，在水平面上固定一倾角为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的光滑斜面，斜面右端水平地面上放置一水平长木板，斜面右端与长木板等高且平滑连接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现将一质量为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kg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的滑块自斜面上的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点由静止释放，滑块经过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点滑上长木板，滑块和长木板在水平面上运动的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图像如图乙所示，已知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m/s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两点的距离；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6.eps" descr="id:21474967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56590"/>
            <a:ext cx="1203325" cy="387350"/>
          </a:xfrm>
          <a:prstGeom prst="rect">
            <a:avLst/>
          </a:prstGeom>
        </p:spPr>
      </p:pic>
      <p:pic>
        <p:nvPicPr>
          <p:cNvPr id="4" name="ef680h.jpg" descr="id:21474967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3922635"/>
            <a:ext cx="4325054" cy="1440160"/>
          </a:xfrm>
          <a:prstGeom prst="rect">
            <a:avLst/>
          </a:prstGeom>
        </p:spPr>
      </p:pic>
      <p:pic>
        <p:nvPicPr>
          <p:cNvPr id="5" name="ef681h.jpg" descr="id:21474967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63358" y="3140968"/>
            <a:ext cx="2526665" cy="251968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5661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608188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98425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10 m</a:t>
            </a:r>
            <a:endParaRPr lang="zh-CN" altLang="en-US" dirty="0"/>
          </a:p>
        </p:txBody>
      </p:sp>
      <p:pic>
        <p:nvPicPr>
          <p:cNvPr id="8" name="24答案.eps" descr="id:21474967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6255969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2299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984250" algn="l"/>
                    <a:tab pos="5940425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题图乙可知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滑块冲上长木板的初速度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的过程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根据速度与位移的关系式有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 i="1" dirty="0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 · 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 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229995"/>
              </a:xfrm>
              <a:blipFill rotWithShape="1">
                <a:blip r:embed="rId1"/>
                <a:stretch>
                  <a:fillRect l="-2" t="-51" r="1" b="-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67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48476"/>
            <a:ext cx="840740" cy="299720"/>
          </a:xfrm>
          <a:prstGeom prst="rect">
            <a:avLst/>
          </a:prstGeom>
        </p:spPr>
      </p:pic>
      <p:pic>
        <p:nvPicPr>
          <p:cNvPr id="4" name="ef680h.jpg" descr="id:21474967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50790" y="2708438"/>
            <a:ext cx="4325054" cy="1440160"/>
          </a:xfrm>
          <a:prstGeom prst="rect">
            <a:avLst/>
          </a:prstGeom>
        </p:spPr>
      </p:pic>
      <p:pic>
        <p:nvPicPr>
          <p:cNvPr id="5" name="ef681h.jpg" descr="id:21474967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463358" y="1926771"/>
            <a:ext cx="2526665" cy="2519680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44468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湖北云学联盟月考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如图甲所示为一种学生常用的弹簧笔，其结构如图乙所示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设不按压时弹簧处于原长状态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在桌面上把笔倒着按压，松手后可以让笔竖直跳起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该过程如图乙所示：按压弹簧笔外壳，外壳压缩弹簧，静止释放外壳，弹簧恢复原长，最终笔竖直向上弹起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不计一切摩擦及空气阻力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外壳与内芯撞击后立即以相同的速度运动，下面关于弹簧笔的说法正确的是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释放的瞬间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桌面对弹簧笔的支持力等于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笔的重力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弹簧笔离开桌面后到落回桌面前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失重状态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弹簧笔离开桌面后的上升阶段处于超重状态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弹簧笔离开桌面后到落回桌面前重力减小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ef661h.jpg" descr="id:21474963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03318" y="3728217"/>
            <a:ext cx="539079" cy="1933031"/>
          </a:xfrm>
          <a:prstGeom prst="rect">
            <a:avLst/>
          </a:prstGeom>
        </p:spPr>
      </p:pic>
      <p:pic>
        <p:nvPicPr>
          <p:cNvPr id="7" name="ef662h.jpg" descr="id:21474963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0" y="3634435"/>
            <a:ext cx="3035043" cy="187035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247334" y="582007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39622" y="574184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长木板的质量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80h.jpg" descr="id:2147496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350790" y="1834403"/>
            <a:ext cx="4325054" cy="1440160"/>
          </a:xfrm>
          <a:prstGeom prst="rect">
            <a:avLst/>
          </a:prstGeom>
        </p:spPr>
      </p:pic>
      <p:pic>
        <p:nvPicPr>
          <p:cNvPr id="4" name="ef681h.jpg" descr="id:2147496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3358" y="816834"/>
            <a:ext cx="2526665" cy="251968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3569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1268760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9842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1.5 kg</a:t>
            </a:r>
            <a:endParaRPr lang="zh-CN" altLang="en-US" dirty="0"/>
          </a:p>
        </p:txBody>
      </p:sp>
      <p:pic>
        <p:nvPicPr>
          <p:cNvPr id="7" name="24答案.eps" descr="id:21474967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42840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3794920"/>
                <a:ext cx="11485848" cy="2946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题图乙可知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滑块滑上长木板后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先做匀减速直线运动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长木板做匀加速直线运动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二者速度相等后保持相对静止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一起做匀减速直线运动至静止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 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 m/s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牛顿第二定律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1"/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0.4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μ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0.1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1.5 kg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94920"/>
                <a:ext cx="11485848" cy="2946448"/>
              </a:xfrm>
              <a:prstGeom prst="rect">
                <a:avLst/>
              </a:prstGeom>
              <a:blipFill rotWithShape="1">
                <a:blip r:embed="rId4"/>
                <a:stretch>
                  <a:fillRect l="-2" t="-5" r="1" b="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67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8765" y="3986831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若长木板的长度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，要使滑块不从长木板上滑落，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两点间距离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680h.jpg" descr="id:21474967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350790" y="1546371"/>
            <a:ext cx="3672408" cy="1222841"/>
          </a:xfrm>
          <a:prstGeom prst="rect">
            <a:avLst/>
          </a:prstGeom>
        </p:spPr>
      </p:pic>
      <p:pic>
        <p:nvPicPr>
          <p:cNvPr id="4" name="ef681h.jpg" descr="id:2147496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1340768"/>
            <a:ext cx="2088232" cy="2082459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2848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1"/>
              <p:cNvSpPr txBox="1"/>
              <p:nvPr/>
            </p:nvSpPr>
            <p:spPr bwMode="auto">
              <a:xfrm>
                <a:off x="360854" y="3645024"/>
                <a:ext cx="11485848" cy="3121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5941060" algn="l"/>
                  </a:tabLs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长木板的长度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要使滑块不从长木板上滑落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两点间距离的最大值是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运动到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的过程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根据速度与位移的关系式有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θ·x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滑块滑上长木板后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先做匀减速直线运动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长木板做匀加速直线运动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二者速度相等时滑块恰好到达长木板右端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则共同速度为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滑块相对长木板的位移恰好等于长木板长度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dirty="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45024"/>
                <a:ext cx="11485848" cy="3121025"/>
              </a:xfrm>
              <a:prstGeom prst="rect">
                <a:avLst/>
              </a:prstGeom>
              <a:blipFill rotWithShape="1">
                <a:blip r:embed="rId3"/>
                <a:stretch>
                  <a:fillRect l="-2" t="-4" r="1" b="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67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3847380"/>
            <a:ext cx="840740" cy="299720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31228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984250" algn="l"/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15 m</a:t>
            </a:r>
            <a:endParaRPr lang="zh-CN" altLang="en-US" dirty="0"/>
          </a:p>
        </p:txBody>
      </p:sp>
      <p:pic>
        <p:nvPicPr>
          <p:cNvPr id="9" name="24答案.eps" descr="id:214749678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3296911"/>
            <a:ext cx="840740" cy="29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0424" y="928599"/>
            <a:ext cx="842082" cy="299992"/>
          </a:xfrm>
          <a:prstGeom prst="rect">
            <a:avLst/>
          </a:prstGeom>
        </p:spPr>
      </p:pic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3426" y="3928741"/>
            <a:ext cx="835902" cy="297919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373503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释放瞬间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弹簧笔的速度为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但外壳部分有向上的加速度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处于超重状态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桌面对弹簧笔的支持力大于弹簧笔的重力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弹簧笔离开桌面后到落回桌面前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只受重力作用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所以内芯、外壳都处于完全失重状态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弹簧笔的质量不变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弹簧笔离开桌面后到落回桌面前重力不变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ef661h.jpg" descr="id:21474963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4076" y="1218526"/>
            <a:ext cx="539079" cy="1933031"/>
          </a:xfrm>
          <a:prstGeom prst="rect">
            <a:avLst/>
          </a:prstGeom>
        </p:spPr>
      </p:pic>
      <p:pic>
        <p:nvPicPr>
          <p:cNvPr id="9" name="ef662h.jpg" descr="id:21474963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22228" y="1124744"/>
            <a:ext cx="3035043" cy="187035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098092" y="331038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690380" y="333006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6332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超重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、失重问题的分析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3" y="1576670"/>
          <a:ext cx="11502989" cy="4300602"/>
        </p:xfrm>
        <a:graphic>
          <a:graphicData uri="http://schemas.openxmlformats.org/drawingml/2006/table">
            <a:tbl>
              <a:tblPr firstRow="1" firstCol="1" bandRow="1"/>
              <a:tblGrid>
                <a:gridCol w="973153"/>
                <a:gridCol w="1152600"/>
                <a:gridCol w="2924059"/>
                <a:gridCol w="3011483"/>
                <a:gridCol w="3441694"/>
              </a:tblGrid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加速度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视重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重力的关系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竖直方向的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运动情况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受力图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6911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平衡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静止或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匀速直线运动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超重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向上加速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或向下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减速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cz3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614" y="2877684"/>
            <a:ext cx="84541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cz3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614" y="4489242"/>
            <a:ext cx="98269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65" y="1145134"/>
          <a:ext cx="11521281" cy="4729535"/>
        </p:xfrm>
        <a:graphic>
          <a:graphicData uri="http://schemas.openxmlformats.org/drawingml/2006/table">
            <a:tbl>
              <a:tblPr firstRow="1" firstCol="1" bandRow="1"/>
              <a:tblGrid>
                <a:gridCol w="974700"/>
                <a:gridCol w="1154433"/>
                <a:gridCol w="2928709"/>
                <a:gridCol w="3016272"/>
                <a:gridCol w="3447167"/>
              </a:tblGrid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加速度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视重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重力的关系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竖直方向的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运动情况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受力图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6880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向下加速或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向上减速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完全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自由落体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运动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6" name="cz348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537" y="2381132"/>
            <a:ext cx="1296144" cy="134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cz3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4307" y="4221088"/>
            <a:ext cx="152989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11235</Words>
  <Application>WPS 演示</Application>
  <PresentationFormat>自定义</PresentationFormat>
  <Paragraphs>525</Paragraphs>
  <Slides>61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7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Book Antiqua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398</cp:revision>
  <dcterms:created xsi:type="dcterms:W3CDTF">2020-11-06T05:24:00Z</dcterms:created>
  <dcterms:modified xsi:type="dcterms:W3CDTF">2025-06-21T03:39:39Z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D6B19577D46045958AD7EC6BE59817BF_12</vt:lpwstr>
  </property>
</Properties>
</file>